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DD50D-08AC-4D1D-A482-F8AB13296E1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37953-8AEF-4800-9E8D-763303DF8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773d42cb4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773d42cb4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037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7769ff813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7769ff813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871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7769ff813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7769ff813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646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7769ff813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7769ff813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326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7769ff813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7769ff813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386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7769ff813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7769ff813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980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7769ff81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7769ff81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28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7769ff813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7769ff813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095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7769ff813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7769ff813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675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7769ff813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7769ff813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444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7769ff813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7769ff813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94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773d42cb4e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773d42cb4e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800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7769ff813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7769ff813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18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7769ff813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7769ff813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47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7769ff813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7769ff813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821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7769ff813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7769ff813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322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7769ff813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7769ff813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62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7769ff813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7769ff813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03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7769ff813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7769ff813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153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7769ff813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7769ff813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34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7769ff813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7769ff813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745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7769ff813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7769ff813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6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773d42cb4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773d42cb4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110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7769ff813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7769ff813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462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7769ff813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7769ff813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162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773d42cb4e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773d42cb4e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699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7769ff8136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7769ff8136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230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7769ff8136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7769ff8136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03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773d42cb4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773d42cb4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577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773d42cb4e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773d42cb4e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01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769ff813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7769ff813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25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7769ff813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7769ff813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843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7769ff813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7769ff813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077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773d42cb4e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773d42cb4e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576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773d42cb4e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773d42cb4e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598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0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4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71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vi" smtClean="0"/>
              <a:pPr/>
              <a:t>‹#›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41818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9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60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1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0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0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9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CA2E5-A99B-4852-B958-87899F576E4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35E5D-F392-4C6E-9FD1-4B69A32F3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4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vi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</a:t>
            </a:fld>
            <a:endParaRPr lang="vi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7" name="Google Shape;737;p126"/>
          <p:cNvSpPr txBox="1">
            <a:spLocks noGrp="1"/>
          </p:cNvSpPr>
          <p:nvPr>
            <p:ph type="title"/>
          </p:nvPr>
        </p:nvSpPr>
        <p:spPr>
          <a:xfrm>
            <a:off x="424500" y="2702495"/>
            <a:ext cx="11360800" cy="220100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67"/>
              </a:spcAft>
              <a:buSzPts val="1100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Mean Shift Clustering</a:t>
            </a:r>
          </a:p>
        </p:txBody>
      </p:sp>
    </p:spTree>
    <p:extLst>
      <p:ext uri="{BB962C8B-B14F-4D97-AF65-F5344CB8AC3E}">
        <p14:creationId xmlns:p14="http://schemas.microsoft.com/office/powerpoint/2010/main" val="120503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588" name="Google Shape;588;p101"/>
          <p:cNvPicPr preferRelativeResize="0"/>
          <p:nvPr/>
        </p:nvPicPr>
        <p:blipFill rotWithShape="1">
          <a:blip r:embed="rId3">
            <a:alphaModFix/>
          </a:blip>
          <a:srcRect l="1292" t="21777" r="14808"/>
          <a:stretch/>
        </p:blipFill>
        <p:spPr>
          <a:xfrm>
            <a:off x="415600" y="1356968"/>
            <a:ext cx="10498325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10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446595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594" name="Google Shape;594;p102"/>
          <p:cNvPicPr preferRelativeResize="0"/>
          <p:nvPr/>
        </p:nvPicPr>
        <p:blipFill rotWithShape="1">
          <a:blip r:embed="rId3">
            <a:alphaModFix/>
          </a:blip>
          <a:srcRect l="1769" t="24357" r="15139"/>
          <a:stretch/>
        </p:blipFill>
        <p:spPr>
          <a:xfrm>
            <a:off x="498234" y="1356968"/>
            <a:ext cx="10752031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90517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00" name="Google Shape;600;p103"/>
          <p:cNvPicPr preferRelativeResize="0"/>
          <p:nvPr/>
        </p:nvPicPr>
        <p:blipFill rotWithShape="1">
          <a:blip r:embed="rId3">
            <a:alphaModFix/>
          </a:blip>
          <a:srcRect l="1609" t="24069" r="16261"/>
          <a:stretch/>
        </p:blipFill>
        <p:spPr>
          <a:xfrm>
            <a:off x="531301" y="1356968"/>
            <a:ext cx="10586897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305810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06" name="Google Shape;606;p104"/>
          <p:cNvPicPr preferRelativeResize="0"/>
          <p:nvPr/>
        </p:nvPicPr>
        <p:blipFill rotWithShape="1">
          <a:blip r:embed="rId3">
            <a:alphaModFix/>
          </a:blip>
          <a:srcRect l="1609" t="23780" r="14973"/>
          <a:stretch/>
        </p:blipFill>
        <p:spPr>
          <a:xfrm>
            <a:off x="415600" y="1356968"/>
            <a:ext cx="10712539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477849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12" name="Google Shape;612;p105"/>
          <p:cNvPicPr preferRelativeResize="0"/>
          <p:nvPr/>
        </p:nvPicPr>
        <p:blipFill rotWithShape="1">
          <a:blip r:embed="rId3">
            <a:alphaModFix/>
          </a:blip>
          <a:srcRect l="1773" t="23494" r="16097"/>
          <a:stretch/>
        </p:blipFill>
        <p:spPr>
          <a:xfrm>
            <a:off x="514734" y="1356968"/>
            <a:ext cx="10507589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14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129414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18" name="Google Shape;618;p106"/>
          <p:cNvPicPr preferRelativeResize="0"/>
          <p:nvPr/>
        </p:nvPicPr>
        <p:blipFill rotWithShape="1">
          <a:blip r:embed="rId3">
            <a:alphaModFix/>
          </a:blip>
          <a:srcRect l="1770" t="24357" r="16262"/>
          <a:stretch/>
        </p:blipFill>
        <p:spPr>
          <a:xfrm>
            <a:off x="597367" y="1356968"/>
            <a:ext cx="10606147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15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70544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24" name="Google Shape;624;p107"/>
          <p:cNvPicPr preferRelativeResize="0"/>
          <p:nvPr/>
        </p:nvPicPr>
        <p:blipFill rotWithShape="1">
          <a:blip r:embed="rId3">
            <a:alphaModFix/>
          </a:blip>
          <a:srcRect l="1448" t="24069" r="15783"/>
          <a:stretch/>
        </p:blipFill>
        <p:spPr>
          <a:xfrm>
            <a:off x="498233" y="1356968"/>
            <a:ext cx="10669915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644007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30" name="Google Shape;630;p108"/>
          <p:cNvPicPr preferRelativeResize="0"/>
          <p:nvPr/>
        </p:nvPicPr>
        <p:blipFill rotWithShape="1">
          <a:blip r:embed="rId3">
            <a:alphaModFix/>
          </a:blip>
          <a:srcRect l="1123" t="24357" r="16266"/>
          <a:stretch/>
        </p:blipFill>
        <p:spPr>
          <a:xfrm>
            <a:off x="498234" y="1356968"/>
            <a:ext cx="10736532" cy="55252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17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64750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36" name="Google Shape;636;p109"/>
          <p:cNvPicPr preferRelativeResize="0"/>
          <p:nvPr/>
        </p:nvPicPr>
        <p:blipFill rotWithShape="1">
          <a:blip r:embed="rId3">
            <a:alphaModFix/>
          </a:blip>
          <a:srcRect l="1445" t="23780" r="14977"/>
          <a:stretch/>
        </p:blipFill>
        <p:spPr>
          <a:xfrm>
            <a:off x="415600" y="1356968"/>
            <a:ext cx="10733205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18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67139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42" name="Google Shape;642;p110"/>
          <p:cNvPicPr preferRelativeResize="0"/>
          <p:nvPr/>
        </p:nvPicPr>
        <p:blipFill rotWithShape="1">
          <a:blip r:embed="rId3">
            <a:alphaModFix/>
          </a:blip>
          <a:srcRect l="1448" t="23494" r="15783"/>
          <a:stretch/>
        </p:blipFill>
        <p:spPr>
          <a:xfrm>
            <a:off x="514734" y="1356968"/>
            <a:ext cx="10590001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19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9491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>
                <a:latin typeface="Arial" panose="020B0604020202020204" pitchFamily="34" charset="0"/>
                <a:cs typeface="Arial" panose="020B0604020202020204" pitchFamily="34" charset="0"/>
              </a:rPr>
              <a:t>Learning Goals</a:t>
            </a:r>
            <a:endParaRPr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6" name="Google Shape;536;p93"/>
          <p:cNvSpPr txBox="1">
            <a:spLocks noGrp="1"/>
          </p:cNvSpPr>
          <p:nvPr>
            <p:ph type="body" idx="1"/>
          </p:nvPr>
        </p:nvSpPr>
        <p:spPr>
          <a:xfrm>
            <a:off x="1685567" y="2297033"/>
            <a:ext cx="10090800" cy="37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vi" sz="2667" dirty="0">
                <a:solidFill>
                  <a:schemeClr val="dk1"/>
                </a:solidFill>
              </a:rPr>
              <a:t>In this section, we will cover:</a:t>
            </a:r>
            <a:endParaRPr sz="2667" dirty="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sz="2667" dirty="0">
                <a:solidFill>
                  <a:schemeClr val="dk1"/>
                </a:solidFill>
              </a:rPr>
              <a:t>- The Mean Shift clustering algorithm</a:t>
            </a:r>
            <a:endParaRPr sz="2667" dirty="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100"/>
              <a:buNone/>
            </a:pPr>
            <a:r>
              <a:rPr lang="vi" sz="2667" dirty="0">
                <a:solidFill>
                  <a:schemeClr val="dk1"/>
                </a:solidFill>
              </a:rPr>
              <a:t>- Algorithm strengths and weaknesses</a:t>
            </a:r>
            <a:endParaRPr sz="2667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618034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48" name="Google Shape;648;p111"/>
          <p:cNvPicPr preferRelativeResize="0"/>
          <p:nvPr/>
        </p:nvPicPr>
        <p:blipFill rotWithShape="1">
          <a:blip r:embed="rId3">
            <a:alphaModFix/>
          </a:blip>
          <a:srcRect l="1771" t="23780" r="15461"/>
          <a:stretch/>
        </p:blipFill>
        <p:spPr>
          <a:xfrm>
            <a:off x="500634" y="1356967"/>
            <a:ext cx="10524567" cy="54465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20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406045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54" name="Google Shape;654;p112"/>
          <p:cNvPicPr preferRelativeResize="0"/>
          <p:nvPr/>
        </p:nvPicPr>
        <p:blipFill rotWithShape="1">
          <a:blip r:embed="rId3">
            <a:alphaModFix/>
          </a:blip>
          <a:srcRect l="1607" t="24930" r="15945"/>
          <a:stretch/>
        </p:blipFill>
        <p:spPr>
          <a:xfrm>
            <a:off x="514767" y="1356968"/>
            <a:ext cx="10750128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425261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60" name="Google Shape;660;p113"/>
          <p:cNvPicPr preferRelativeResize="0"/>
          <p:nvPr/>
        </p:nvPicPr>
        <p:blipFill rotWithShape="1">
          <a:blip r:embed="rId3">
            <a:alphaModFix/>
          </a:blip>
          <a:srcRect l="1606" t="24357" r="15143"/>
          <a:stretch/>
        </p:blipFill>
        <p:spPr>
          <a:xfrm>
            <a:off x="531301" y="1356968"/>
            <a:ext cx="10772865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956601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66" name="Google Shape;666;p114"/>
          <p:cNvPicPr preferRelativeResize="0"/>
          <p:nvPr/>
        </p:nvPicPr>
        <p:blipFill rotWithShape="1">
          <a:blip r:embed="rId3">
            <a:alphaModFix/>
          </a:blip>
          <a:srcRect l="1769" t="23780" r="15946"/>
          <a:stretch/>
        </p:blipFill>
        <p:spPr>
          <a:xfrm>
            <a:off x="517168" y="1356968"/>
            <a:ext cx="10567745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731023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72" name="Google Shape;672;p115"/>
          <p:cNvPicPr preferRelativeResize="0"/>
          <p:nvPr/>
        </p:nvPicPr>
        <p:blipFill rotWithShape="1">
          <a:blip r:embed="rId3">
            <a:alphaModFix/>
          </a:blip>
          <a:srcRect l="1607" t="23780" r="15945"/>
          <a:stretch/>
        </p:blipFill>
        <p:spPr>
          <a:xfrm>
            <a:off x="498234" y="1356968"/>
            <a:ext cx="10588463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24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038890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78" name="Google Shape;678;p116"/>
          <p:cNvPicPr preferRelativeResize="0"/>
          <p:nvPr/>
        </p:nvPicPr>
        <p:blipFill rotWithShape="1">
          <a:blip r:embed="rId3">
            <a:alphaModFix/>
          </a:blip>
          <a:srcRect l="1448" t="23206" r="16267"/>
          <a:stretch/>
        </p:blipFill>
        <p:spPr>
          <a:xfrm>
            <a:off x="481734" y="1356968"/>
            <a:ext cx="10488901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25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670233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84" name="Google Shape;684;p117"/>
          <p:cNvPicPr preferRelativeResize="0"/>
          <p:nvPr/>
        </p:nvPicPr>
        <p:blipFill rotWithShape="1">
          <a:blip r:embed="rId3">
            <a:alphaModFix/>
          </a:blip>
          <a:srcRect l="1445" t="24357" r="15463"/>
          <a:stretch/>
        </p:blipFill>
        <p:spPr>
          <a:xfrm>
            <a:off x="514734" y="1356968"/>
            <a:ext cx="10752004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876823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90" name="Google Shape;690;p118"/>
          <p:cNvPicPr preferRelativeResize="0"/>
          <p:nvPr/>
        </p:nvPicPr>
        <p:blipFill rotWithShape="1">
          <a:blip r:embed="rId3">
            <a:alphaModFix/>
          </a:blip>
          <a:srcRect l="1608" t="24069" r="15458"/>
          <a:stretch/>
        </p:blipFill>
        <p:spPr>
          <a:xfrm>
            <a:off x="531267" y="1356968"/>
            <a:ext cx="10690679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27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863738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696" name="Google Shape;696;p119"/>
          <p:cNvPicPr preferRelativeResize="0"/>
          <p:nvPr/>
        </p:nvPicPr>
        <p:blipFill rotWithShape="1">
          <a:blip r:embed="rId3">
            <a:alphaModFix/>
          </a:blip>
          <a:srcRect l="1451" t="23494" r="15131"/>
          <a:stretch/>
        </p:blipFill>
        <p:spPr>
          <a:xfrm>
            <a:off x="514768" y="1356968"/>
            <a:ext cx="10672433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28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898735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702" name="Google Shape;702;p120"/>
          <p:cNvPicPr preferRelativeResize="0"/>
          <p:nvPr/>
        </p:nvPicPr>
        <p:blipFill rotWithShape="1">
          <a:blip r:embed="rId3">
            <a:alphaModFix/>
          </a:blip>
          <a:srcRect l="1769" t="23780" r="15139"/>
          <a:stretch/>
        </p:blipFill>
        <p:spPr>
          <a:xfrm>
            <a:off x="564300" y="1356968"/>
            <a:ext cx="10671163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29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28089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>
                <a:latin typeface="Arial" panose="020B0604020202020204" pitchFamily="34" charset="0"/>
                <a:cs typeface="Arial" panose="020B0604020202020204" pitchFamily="34" charset="0"/>
              </a:rPr>
              <a:t>Mean Shift</a:t>
            </a:r>
            <a:endParaRPr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" name="Google Shape;542;p94"/>
          <p:cNvSpPr txBox="1">
            <a:spLocks noGrp="1"/>
          </p:cNvSpPr>
          <p:nvPr>
            <p:ph type="body" idx="1"/>
          </p:nvPr>
        </p:nvSpPr>
        <p:spPr>
          <a:xfrm>
            <a:off x="826233" y="1867333"/>
            <a:ext cx="10818000" cy="432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vi" sz="2667">
                <a:solidFill>
                  <a:schemeClr val="dk1"/>
                </a:solidFill>
              </a:rPr>
              <a:t>A partitioning algorithm that assigns points to nearest cluster centroid.</a:t>
            </a:r>
            <a:endParaRPr sz="2667"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endParaRPr sz="2667"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buNone/>
            </a:pPr>
            <a:r>
              <a:rPr lang="vi" sz="2667">
                <a:solidFill>
                  <a:schemeClr val="dk1"/>
                </a:solidFill>
              </a:rPr>
              <a:t>Centroid: </a:t>
            </a:r>
            <a:endParaRPr sz="2667"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buNone/>
            </a:pPr>
            <a:r>
              <a:rPr lang="vi" sz="2667">
                <a:solidFill>
                  <a:schemeClr val="dk1"/>
                </a:solidFill>
              </a:rPr>
              <a:t>- point of highest local density</a:t>
            </a:r>
            <a:endParaRPr sz="2667"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endParaRPr sz="2667">
              <a:solidFill>
                <a:schemeClr val="dk1"/>
              </a:solidFill>
            </a:endParaRPr>
          </a:p>
          <a:p>
            <a:pPr marL="0" indent="0"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chemeClr val="dk1"/>
                </a:solidFill>
              </a:rPr>
              <a:t>Algorithm ends when all points assigned to a cluster.</a:t>
            </a:r>
            <a:endParaRPr sz="2667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239754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708" name="Google Shape;708;p121"/>
          <p:cNvPicPr preferRelativeResize="0"/>
          <p:nvPr/>
        </p:nvPicPr>
        <p:blipFill rotWithShape="1">
          <a:blip r:embed="rId3">
            <a:alphaModFix/>
          </a:blip>
          <a:srcRect l="1130" t="24069" r="15778"/>
          <a:stretch/>
        </p:blipFill>
        <p:spPr>
          <a:xfrm>
            <a:off x="415600" y="1356968"/>
            <a:ext cx="10711443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30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079285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714" name="Google Shape;714;p122"/>
          <p:cNvPicPr preferRelativeResize="0"/>
          <p:nvPr/>
        </p:nvPicPr>
        <p:blipFill rotWithShape="1">
          <a:blip r:embed="rId3">
            <a:alphaModFix/>
          </a:blip>
          <a:srcRect l="1607" t="24069" r="15945"/>
          <a:stretch/>
        </p:blipFill>
        <p:spPr>
          <a:xfrm>
            <a:off x="514767" y="1356968"/>
            <a:ext cx="10628400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591176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>
                <a:solidFill>
                  <a:srgbClr val="010000"/>
                </a:solidFill>
              </a:rPr>
              <a:t>Mean Shift: Weighted Mean</a:t>
            </a:r>
            <a:endParaRPr sz="4000" b="1" dirty="0">
              <a:solidFill>
                <a:srgbClr val="010000"/>
              </a:solidFill>
            </a:endParaRPr>
          </a:p>
        </p:txBody>
      </p:sp>
      <p:pic>
        <p:nvPicPr>
          <p:cNvPr id="720" name="Google Shape;720;p123"/>
          <p:cNvPicPr preferRelativeResize="0"/>
          <p:nvPr/>
        </p:nvPicPr>
        <p:blipFill rotWithShape="1">
          <a:blip r:embed="rId3">
            <a:alphaModFix/>
          </a:blip>
          <a:srcRect l="21737" t="23495" r="22063" b="4008"/>
          <a:stretch/>
        </p:blipFill>
        <p:spPr>
          <a:xfrm>
            <a:off x="2169701" y="1356968"/>
            <a:ext cx="7588369" cy="5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445324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/>
              <a:t>Mean Shift: Strengths vs. Weaknesses</a:t>
            </a:r>
            <a:endParaRPr sz="4000" b="1" dirty="0"/>
          </a:p>
        </p:txBody>
      </p:sp>
      <p:sp>
        <p:nvSpPr>
          <p:cNvPr id="726" name="Google Shape;726;p124"/>
          <p:cNvSpPr txBox="1">
            <a:spLocks noGrp="1"/>
          </p:cNvSpPr>
          <p:nvPr>
            <p:ph type="body" idx="1"/>
          </p:nvPr>
        </p:nvSpPr>
        <p:spPr>
          <a:xfrm>
            <a:off x="1074100" y="1536833"/>
            <a:ext cx="8494000" cy="51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20000"/>
              </a:lnSpc>
              <a:buClr>
                <a:schemeClr val="dk1"/>
              </a:buClr>
              <a:buSzPts val="1100"/>
              <a:buNone/>
            </a:pPr>
            <a:r>
              <a:rPr lang="vi">
                <a:solidFill>
                  <a:srgbClr val="171700"/>
                </a:solidFill>
              </a:rPr>
              <a:t>Strengths:</a:t>
            </a:r>
            <a:endParaRPr>
              <a:solidFill>
                <a:srgbClr val="1717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>
                <a:solidFill>
                  <a:schemeClr val="dk1"/>
                </a:solidFill>
              </a:rPr>
              <a:t>- Model-free: does not assume number or shape of clusters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>
                <a:solidFill>
                  <a:srgbClr val="010000"/>
                </a:solidFill>
              </a:rPr>
              <a:t>- Can use just one parameter: window size (bandwidth)</a:t>
            </a:r>
            <a:endParaRPr>
              <a:solidFill>
                <a:srgbClr val="01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67"/>
              </a:spcBef>
              <a:buNone/>
            </a:pPr>
            <a:r>
              <a:rPr lang="vi">
                <a:solidFill>
                  <a:schemeClr val="dk1"/>
                </a:solidFill>
              </a:rPr>
              <a:t>- Robust to outliers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endParaRPr sz="1333">
              <a:solidFill>
                <a:schemeClr val="dk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>
                <a:solidFill>
                  <a:schemeClr val="dk1"/>
                </a:solidFill>
              </a:rPr>
              <a:t>Weaknesses: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>
                <a:solidFill>
                  <a:schemeClr val="dk1"/>
                </a:solidFill>
              </a:rPr>
              <a:t>- Result depends on window size (bandwidth)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>
                <a:solidFill>
                  <a:srgbClr val="070600"/>
                </a:solidFill>
              </a:rPr>
              <a:t>- Selection of window size is not easy</a:t>
            </a:r>
            <a:endParaRPr>
              <a:solidFill>
                <a:srgbClr val="0706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100"/>
              <a:buNone/>
            </a:pPr>
            <a:r>
              <a:rPr lang="vi">
                <a:solidFill>
                  <a:srgbClr val="040300"/>
                </a:solidFill>
              </a:rPr>
              <a:t>- Can be slow to implement, complexity proportional to mn</a:t>
            </a:r>
            <a:r>
              <a:rPr lang="vi" baseline="30000">
                <a:solidFill>
                  <a:srgbClr val="040300"/>
                </a:solidFill>
              </a:rPr>
              <a:t>2</a:t>
            </a:r>
            <a:r>
              <a:rPr lang="vi">
                <a:solidFill>
                  <a:srgbClr val="040300"/>
                </a:solidFill>
              </a:rPr>
              <a:t> (for m iterations and n data points)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894460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/>
              <a:t>Mean Shift: the Syntax</a:t>
            </a:r>
            <a:endParaRPr sz="4000" b="1" dirty="0"/>
          </a:p>
        </p:txBody>
      </p:sp>
      <p:pic>
        <p:nvPicPr>
          <p:cNvPr id="732" name="Google Shape;732;p125"/>
          <p:cNvPicPr preferRelativeResize="0"/>
          <p:nvPr/>
        </p:nvPicPr>
        <p:blipFill rotWithShape="1">
          <a:blip r:embed="rId3">
            <a:alphaModFix/>
          </a:blip>
          <a:srcRect t="22922" r="31238" b="19483"/>
          <a:stretch/>
        </p:blipFill>
        <p:spPr>
          <a:xfrm>
            <a:off x="316467" y="1494067"/>
            <a:ext cx="11079067" cy="52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34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014096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>
                <a:solidFill>
                  <a:srgbClr val="010000"/>
                </a:solidFill>
              </a:rPr>
              <a:t>Learning Recap</a:t>
            </a:r>
            <a:endParaRPr sz="4000" b="1" dirty="0">
              <a:solidFill>
                <a:srgbClr val="010000"/>
              </a:solidFill>
            </a:endParaRPr>
          </a:p>
        </p:txBody>
      </p:sp>
      <p:sp>
        <p:nvSpPr>
          <p:cNvPr id="738" name="Google Shape;738;p126"/>
          <p:cNvSpPr txBox="1">
            <a:spLocks noGrp="1"/>
          </p:cNvSpPr>
          <p:nvPr>
            <p:ph type="body" idx="1"/>
          </p:nvPr>
        </p:nvSpPr>
        <p:spPr>
          <a:xfrm>
            <a:off x="1817767" y="2115233"/>
            <a:ext cx="8477600" cy="307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chemeClr val="dk1"/>
                </a:solidFill>
              </a:rPr>
              <a:t>In this section, we discussed: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chemeClr val="dk1"/>
                </a:solidFill>
              </a:rPr>
              <a:t>- The Mean Shift clustering algorithm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chemeClr val="dk1"/>
                </a:solidFill>
              </a:rPr>
              <a:t>- Algorithm strengths and weaknesses</a:t>
            </a:r>
            <a:endParaRPr sz="2667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35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72669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/>
              <a:t>Mean Shift: Local Density</a:t>
            </a:r>
            <a:endParaRPr sz="4000" b="1" dirty="0"/>
          </a:p>
        </p:txBody>
      </p:sp>
      <p:sp>
        <p:nvSpPr>
          <p:cNvPr id="548" name="Google Shape;548;p95"/>
          <p:cNvSpPr txBox="1">
            <a:spLocks noGrp="1"/>
          </p:cNvSpPr>
          <p:nvPr>
            <p:ph type="body" idx="1"/>
          </p:nvPr>
        </p:nvSpPr>
        <p:spPr>
          <a:xfrm>
            <a:off x="826267" y="1536633"/>
            <a:ext cx="10262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667"/>
              </a:spcAft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chemeClr val="dk1"/>
                </a:solidFill>
              </a:rPr>
              <a:t>How do you calculate local density?</a:t>
            </a:r>
            <a:endParaRPr sz="2667">
              <a:solidFill>
                <a:schemeClr val="dk1"/>
              </a:solidFill>
            </a:endParaRPr>
          </a:p>
        </p:txBody>
      </p:sp>
      <p:pic>
        <p:nvPicPr>
          <p:cNvPr id="549" name="Google Shape;549;p95"/>
          <p:cNvPicPr preferRelativeResize="0"/>
          <p:nvPr/>
        </p:nvPicPr>
        <p:blipFill rotWithShape="1">
          <a:blip r:embed="rId3">
            <a:alphaModFix/>
          </a:blip>
          <a:srcRect l="3864" t="48710" r="48954"/>
          <a:stretch/>
        </p:blipFill>
        <p:spPr>
          <a:xfrm>
            <a:off x="826267" y="2479901"/>
            <a:ext cx="6640967" cy="40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4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14531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Shift: Local Density</a:t>
            </a:r>
            <a:endParaRPr sz="4000" b="1" dirty="0"/>
          </a:p>
        </p:txBody>
      </p:sp>
      <p:sp>
        <p:nvSpPr>
          <p:cNvPr id="555" name="Google Shape;555;p96"/>
          <p:cNvSpPr txBox="1">
            <a:spLocks noGrp="1"/>
          </p:cNvSpPr>
          <p:nvPr>
            <p:ph type="body" idx="1"/>
          </p:nvPr>
        </p:nvSpPr>
        <p:spPr>
          <a:xfrm>
            <a:off x="826267" y="1536633"/>
            <a:ext cx="9700400" cy="14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" sz="2667">
                <a:solidFill>
                  <a:srgbClr val="010000"/>
                </a:solidFill>
              </a:rPr>
              <a:t>How do you calculate local density? </a:t>
            </a:r>
            <a:endParaRPr sz="2667">
              <a:solidFill>
                <a:srgbClr val="01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spcAft>
                <a:spcPts val="667"/>
              </a:spcAft>
              <a:buNone/>
            </a:pPr>
            <a:r>
              <a:rPr lang="vi" sz="2667">
                <a:solidFill>
                  <a:srgbClr val="010000"/>
                </a:solidFill>
              </a:rPr>
              <a:t>Evaluate weighted mean around each point.</a:t>
            </a:r>
            <a:endParaRPr sz="2667">
              <a:solidFill>
                <a:srgbClr val="010000"/>
              </a:solidFill>
            </a:endParaRPr>
          </a:p>
        </p:txBody>
      </p:sp>
      <p:pic>
        <p:nvPicPr>
          <p:cNvPr id="556" name="Google Shape;556;p96"/>
          <p:cNvPicPr preferRelativeResize="0"/>
          <p:nvPr/>
        </p:nvPicPr>
        <p:blipFill rotWithShape="1">
          <a:blip r:embed="rId3">
            <a:alphaModFix/>
          </a:blip>
          <a:srcRect l="4347" t="48138" r="49597"/>
          <a:stretch/>
        </p:blipFill>
        <p:spPr>
          <a:xfrm>
            <a:off x="1041068" y="2826001"/>
            <a:ext cx="6076433" cy="38455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5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7563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Shift: Local Density</a:t>
            </a:r>
            <a:endParaRPr sz="4000" b="1" dirty="0"/>
          </a:p>
        </p:txBody>
      </p:sp>
      <p:sp>
        <p:nvSpPr>
          <p:cNvPr id="562" name="Google Shape;562;p97"/>
          <p:cNvSpPr txBox="1">
            <a:spLocks noGrp="1"/>
          </p:cNvSpPr>
          <p:nvPr>
            <p:ph type="body" idx="1"/>
          </p:nvPr>
        </p:nvSpPr>
        <p:spPr>
          <a:xfrm>
            <a:off x="826267" y="1536633"/>
            <a:ext cx="9700400" cy="14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" sz="2667">
                <a:solidFill>
                  <a:srgbClr val="010000"/>
                </a:solidFill>
              </a:rPr>
              <a:t>How do you calculate local density? </a:t>
            </a:r>
            <a:endParaRPr sz="2667">
              <a:solidFill>
                <a:srgbClr val="01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spcAft>
                <a:spcPts val="667"/>
              </a:spcAft>
              <a:buNone/>
            </a:pPr>
            <a:r>
              <a:rPr lang="vi" sz="2667">
                <a:solidFill>
                  <a:srgbClr val="010000"/>
                </a:solidFill>
              </a:rPr>
              <a:t>Evaluate weighted mean around each point.</a:t>
            </a:r>
            <a:endParaRPr sz="2667">
              <a:solidFill>
                <a:srgbClr val="010000"/>
              </a:solidFill>
            </a:endParaRPr>
          </a:p>
        </p:txBody>
      </p:sp>
      <p:pic>
        <p:nvPicPr>
          <p:cNvPr id="563" name="Google Shape;563;p97"/>
          <p:cNvPicPr preferRelativeResize="0"/>
          <p:nvPr/>
        </p:nvPicPr>
        <p:blipFill rotWithShape="1">
          <a:blip r:embed="rId3">
            <a:alphaModFix/>
          </a:blip>
          <a:srcRect l="4829" t="40975" r="50242"/>
          <a:stretch/>
        </p:blipFill>
        <p:spPr>
          <a:xfrm>
            <a:off x="1062467" y="2835101"/>
            <a:ext cx="5448500" cy="40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73480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</a:pPr>
            <a:r>
              <a:rPr lang="vi" sz="4000" b="1" dirty="0"/>
              <a:t>Mean Shift: Local Density</a:t>
            </a:r>
            <a:endParaRPr sz="4000" b="1" dirty="0"/>
          </a:p>
        </p:txBody>
      </p:sp>
      <p:sp>
        <p:nvSpPr>
          <p:cNvPr id="569" name="Google Shape;569;p98"/>
          <p:cNvSpPr txBox="1">
            <a:spLocks noGrp="1"/>
          </p:cNvSpPr>
          <p:nvPr>
            <p:ph type="body" idx="1"/>
          </p:nvPr>
        </p:nvSpPr>
        <p:spPr>
          <a:xfrm>
            <a:off x="826267" y="1536633"/>
            <a:ext cx="9700400" cy="14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" sz="2667">
                <a:solidFill>
                  <a:srgbClr val="010000"/>
                </a:solidFill>
              </a:rPr>
              <a:t>How do you calculate local density? </a:t>
            </a:r>
            <a:endParaRPr sz="2667">
              <a:solidFill>
                <a:srgbClr val="01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spcAft>
                <a:spcPts val="667"/>
              </a:spcAft>
              <a:buNone/>
            </a:pPr>
            <a:r>
              <a:rPr lang="vi" sz="2667">
                <a:solidFill>
                  <a:srgbClr val="010000"/>
                </a:solidFill>
              </a:rPr>
              <a:t>Evaluate weighted mean around each point.</a:t>
            </a:r>
            <a:endParaRPr sz="2667">
              <a:solidFill>
                <a:srgbClr val="010000"/>
              </a:solidFill>
            </a:endParaRPr>
          </a:p>
        </p:txBody>
      </p:sp>
      <p:pic>
        <p:nvPicPr>
          <p:cNvPr id="570" name="Google Shape;570;p98"/>
          <p:cNvPicPr preferRelativeResize="0"/>
          <p:nvPr/>
        </p:nvPicPr>
        <p:blipFill rotWithShape="1">
          <a:blip r:embed="rId3">
            <a:alphaModFix/>
          </a:blip>
          <a:srcRect l="4346" t="41259" r="50565"/>
          <a:stretch/>
        </p:blipFill>
        <p:spPr>
          <a:xfrm>
            <a:off x="1119934" y="2809267"/>
            <a:ext cx="5394567" cy="39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7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67816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/>
              <a:t>Mean Shift: The Algorithm</a:t>
            </a:r>
            <a:endParaRPr sz="4000" b="1" dirty="0"/>
          </a:p>
        </p:txBody>
      </p:sp>
      <p:sp>
        <p:nvSpPr>
          <p:cNvPr id="576" name="Google Shape;576;p99"/>
          <p:cNvSpPr txBox="1">
            <a:spLocks noGrp="1"/>
          </p:cNvSpPr>
          <p:nvPr>
            <p:ph type="body" idx="1"/>
          </p:nvPr>
        </p:nvSpPr>
        <p:spPr>
          <a:xfrm>
            <a:off x="826300" y="1586233"/>
            <a:ext cx="11148400" cy="50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rgbClr val="0E0D00"/>
                </a:solidFill>
              </a:rPr>
              <a:t>1. Choose a point and window W.</a:t>
            </a:r>
            <a:endParaRPr sz="2667">
              <a:solidFill>
                <a:srgbClr val="0E0D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rgbClr val="0E0D00"/>
                </a:solidFill>
              </a:rPr>
              <a:t>2. Calculate weighted mean in W.</a:t>
            </a:r>
            <a:endParaRPr sz="2667">
              <a:solidFill>
                <a:srgbClr val="0E0D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rgbClr val="030200"/>
                </a:solidFill>
              </a:rPr>
              <a:t>3. Shift centroid of window to new mean.</a:t>
            </a:r>
            <a:endParaRPr sz="2667">
              <a:solidFill>
                <a:srgbClr val="0302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rgbClr val="040300"/>
                </a:solidFill>
              </a:rPr>
              <a:t>4. Repeat steps (2) and (3) until convergence (no shift)</a:t>
            </a:r>
            <a:endParaRPr sz="2667">
              <a:solidFill>
                <a:srgbClr val="0403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rgbClr val="020100"/>
                </a:solidFill>
              </a:rPr>
              <a:t>    i.e. until local density maximum ("mode") is reached.</a:t>
            </a:r>
            <a:endParaRPr sz="2667">
              <a:solidFill>
                <a:srgbClr val="0201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chemeClr val="dk1"/>
                </a:solidFill>
              </a:rPr>
              <a:t>5. Repeat steps (1-4) for all data points.</a:t>
            </a:r>
            <a:endParaRPr sz="2667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667"/>
              </a:spcBef>
              <a:spcAft>
                <a:spcPts val="667"/>
              </a:spcAft>
              <a:buClr>
                <a:schemeClr val="dk1"/>
              </a:buClr>
              <a:buSzPts val="1100"/>
              <a:buNone/>
            </a:pPr>
            <a:r>
              <a:rPr lang="vi" sz="2667">
                <a:solidFill>
                  <a:srgbClr val="171600"/>
                </a:solidFill>
              </a:rPr>
              <a:t>6. Data points that lead to same mode are grouped into same cluster.</a:t>
            </a:r>
            <a:endParaRPr sz="2667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8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0764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67"/>
              </a:spcAft>
              <a:buClr>
                <a:schemeClr val="dk1"/>
              </a:buClr>
              <a:buSzPts val="1100"/>
            </a:pPr>
            <a:r>
              <a:rPr lang="vi" sz="4000" b="1" dirty="0"/>
              <a:t>Mean Shift</a:t>
            </a:r>
            <a:endParaRPr sz="4000" b="1" dirty="0"/>
          </a:p>
        </p:txBody>
      </p:sp>
      <p:pic>
        <p:nvPicPr>
          <p:cNvPr id="582" name="Google Shape;582;p100"/>
          <p:cNvPicPr preferRelativeResize="0"/>
          <p:nvPr/>
        </p:nvPicPr>
        <p:blipFill rotWithShape="1">
          <a:blip r:embed="rId3">
            <a:alphaModFix/>
          </a:blip>
          <a:srcRect l="17711" t="26362" r="16102"/>
          <a:stretch/>
        </p:blipFill>
        <p:spPr>
          <a:xfrm>
            <a:off x="1971400" y="1489200"/>
            <a:ext cx="8472600" cy="52979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vi" smtClean="0"/>
              <a:pPr/>
              <a:t>9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52467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399</Words>
  <Application>Microsoft Office PowerPoint</Application>
  <PresentationFormat>Widescreen</PresentationFormat>
  <Paragraphs>105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Mean Shift Clustering</vt:lpstr>
      <vt:lpstr>Learning Goals</vt:lpstr>
      <vt:lpstr>Mean Shift</vt:lpstr>
      <vt:lpstr>Mean Shift: Local Density</vt:lpstr>
      <vt:lpstr>Mean Shift: Local Density</vt:lpstr>
      <vt:lpstr>Mean Shift: Local Density</vt:lpstr>
      <vt:lpstr>Mean Shift: Local Density</vt:lpstr>
      <vt:lpstr>Mean Shift: The Algorithm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Shift: Weighted Mean</vt:lpstr>
      <vt:lpstr>Mean Shift: Strengths vs. Weaknesses</vt:lpstr>
      <vt:lpstr>Mean Shift: the Syntax</vt:lpstr>
      <vt:lpstr>Learning 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 Shift Clustering</dc:title>
  <dc:creator>Ngô Đăng Hà An</dc:creator>
  <cp:lastModifiedBy>Ngô Đăng Hà An</cp:lastModifiedBy>
  <cp:revision>2</cp:revision>
  <dcterms:created xsi:type="dcterms:W3CDTF">2022-12-13T18:04:53Z</dcterms:created>
  <dcterms:modified xsi:type="dcterms:W3CDTF">2022-12-15T12:34:56Z</dcterms:modified>
</cp:coreProperties>
</file>